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48" r:id="rId2"/>
  </p:sldMasterIdLst>
  <p:notesMasterIdLst>
    <p:notesMasterId r:id="rId36"/>
  </p:notesMasterIdLst>
  <p:handoutMasterIdLst>
    <p:handoutMasterId r:id="rId37"/>
  </p:handoutMasterIdLst>
  <p:sldIdLst>
    <p:sldId id="363" r:id="rId3"/>
    <p:sldId id="417" r:id="rId4"/>
    <p:sldId id="594" r:id="rId5"/>
    <p:sldId id="579" r:id="rId6"/>
    <p:sldId id="596" r:id="rId7"/>
    <p:sldId id="580" r:id="rId8"/>
    <p:sldId id="597" r:id="rId9"/>
    <p:sldId id="581" r:id="rId10"/>
    <p:sldId id="595" r:id="rId11"/>
    <p:sldId id="582" r:id="rId12"/>
    <p:sldId id="583" r:id="rId13"/>
    <p:sldId id="584" r:id="rId14"/>
    <p:sldId id="585" r:id="rId15"/>
    <p:sldId id="586" r:id="rId16"/>
    <p:sldId id="587" r:id="rId17"/>
    <p:sldId id="588" r:id="rId18"/>
    <p:sldId id="589" r:id="rId19"/>
    <p:sldId id="590" r:id="rId20"/>
    <p:sldId id="593" r:id="rId21"/>
    <p:sldId id="609" r:id="rId22"/>
    <p:sldId id="599" r:id="rId23"/>
    <p:sldId id="600" r:id="rId24"/>
    <p:sldId id="603" r:id="rId25"/>
    <p:sldId id="605" r:id="rId26"/>
    <p:sldId id="601" r:id="rId27"/>
    <p:sldId id="602" r:id="rId28"/>
    <p:sldId id="592" r:id="rId29"/>
    <p:sldId id="598" r:id="rId30"/>
    <p:sldId id="606" r:id="rId31"/>
    <p:sldId id="607" r:id="rId32"/>
    <p:sldId id="608" r:id="rId33"/>
    <p:sldId id="610" r:id="rId34"/>
    <p:sldId id="416" r:id="rId35"/>
  </p:sldIdLst>
  <p:sldSz cx="9144000" cy="6858000" type="letter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Square7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C00"/>
    <a:srgbClr val="000000"/>
    <a:srgbClr val="2E0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80" d="100"/>
          <a:sy n="80" d="100"/>
        </p:scale>
        <p:origin x="210" y="84"/>
      </p:cViewPr>
      <p:guideLst>
        <p:guide orient="horz" pos="3504"/>
        <p:guide pos="292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82"/>
    </p:cViewPr>
  </p:sorterViewPr>
  <p:notesViewPr>
    <p:cSldViewPr>
      <p:cViewPr varScale="1">
        <p:scale>
          <a:sx n="54" d="100"/>
          <a:sy n="54" d="100"/>
        </p:scale>
        <p:origin x="2826" y="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4.xml"/><Relationship Id="rId4" Type="http://schemas.openxmlformats.org/officeDocument/2006/relationships/image" Target="../media/image3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24"/>
          <p:cNvGraphicFramePr>
            <a:graphicFrameLocks noChangeAspect="1"/>
          </p:cNvGraphicFramePr>
          <p:nvPr/>
        </p:nvGraphicFramePr>
        <p:xfrm>
          <a:off x="377825" y="211138"/>
          <a:ext cx="645318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r:id="rId3" imgW="6867525" imgH="904875" progId="CorelDRAW.Graphic.10">
                  <p:embed/>
                </p:oleObj>
              </mc:Choice>
              <mc:Fallback>
                <p:oleObj r:id="rId3" imgW="6867525" imgH="904875" progId="CorelDRAW.Graphic.10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11138"/>
                        <a:ext cx="645318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7" name="Group 125"/>
          <p:cNvGraphicFramePr>
            <a:graphicFrameLocks noGrp="1"/>
          </p:cNvGraphicFramePr>
          <p:nvPr/>
        </p:nvGraphicFramePr>
        <p:xfrm>
          <a:off x="223838" y="8875713"/>
          <a:ext cx="6816725" cy="373062"/>
        </p:xfrm>
        <a:graphic>
          <a:graphicData uri="http://schemas.openxmlformats.org/drawingml/2006/table">
            <a:tbl>
              <a:tblPr/>
              <a:tblGrid>
                <a:gridCol w="584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Curso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Professor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Página  - 1 -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728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56" tIns="46890" rIns="95456" bIns="46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241675" y="9145588"/>
            <a:ext cx="833438" cy="250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105" tIns="46890" rIns="92105" bIns="46890">
            <a:spAutoFit/>
          </a:bodyPr>
          <a:lstStyle>
            <a:lvl1pPr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1pPr>
            <a:lvl2pPr marL="742950" indent="-28575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2pPr>
            <a:lvl3pPr marL="11430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3pPr>
            <a:lvl4pPr marL="16002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4pPr>
            <a:lvl5pPr marL="2057400" indent="-228600" defTabSz="915988">
              <a:defRPr b="1" i="1">
                <a:solidFill>
                  <a:schemeClr val="bg2"/>
                </a:solidFill>
                <a:latin typeface="Square721 BT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pt-BR" sz="1300" b="0" i="0">
                <a:solidFill>
                  <a:schemeClr val="tx1"/>
                </a:solidFill>
                <a:latin typeface="Arial" panose="020B0604020202020204" pitchFamily="34" charset="0"/>
              </a:rPr>
              <a:t>Page </a:t>
            </a:r>
            <a:fld id="{4523692F-00CA-47AB-9651-05479E386F52}" type="slidenum">
              <a:rPr lang="en-US" altLang="pt-BR" sz="1300" b="0" i="0">
                <a:solidFill>
                  <a:schemeClr val="tx1"/>
                </a:solidFill>
                <a:latin typeface="Arial" panose="020B0604020202020204" pitchFamily="34" charset="0"/>
              </a:rPr>
              <a:pPr algn="ctr">
                <a:lnSpc>
                  <a:spcPct val="90000"/>
                </a:lnSpc>
              </a:pPr>
              <a:t>‹nº›</a:t>
            </a:fld>
            <a:endParaRPr lang="en-US" altLang="pt-BR" sz="13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313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80586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6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2336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337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1880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913408" y="332656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435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9274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236" y="70182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236" y="2060848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2778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-27384"/>
            <a:ext cx="9334500" cy="687705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46236" y="701823"/>
            <a:ext cx="8229600" cy="664121"/>
          </a:xfrm>
          <a:prstGeom prst="rect">
            <a:avLst/>
          </a:prstGeom>
        </p:spPr>
        <p:txBody>
          <a:bodyPr/>
          <a:lstStyle>
            <a:lvl1pPr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46236" y="1628800"/>
            <a:ext cx="8229600" cy="4958011"/>
          </a:xfrm>
          <a:prstGeom prst="rect">
            <a:avLst/>
          </a:prstGeom>
        </p:spPr>
        <p:txBody>
          <a:bodyPr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22164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51997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58530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75828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14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04006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56088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3081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84767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82850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07905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858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7940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4950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626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8704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65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64853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537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101B66-E114-4E9B-A236-8CFCF7AF8BE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649"/>
            <a:ext cx="9144000" cy="67367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388350" y="6381750"/>
            <a:ext cx="3905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>
            <a:lvl1pPr>
              <a:defRPr b="1" i="1">
                <a:solidFill>
                  <a:schemeClr val="bg2"/>
                </a:solidFill>
                <a:latin typeface="Square721 BT" pitchFamily="34" charset="0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 pitchFamily="34" charset="0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9pPr>
          </a:lstStyle>
          <a:p>
            <a:fld id="{1F181E32-BE3B-4DC9-B388-A273B5ED0A73}" type="slidenum">
              <a:rPr lang="en-US" altLang="pt-BR" sz="1000" i="0">
                <a:solidFill>
                  <a:schemeClr val="folHlink"/>
                </a:solidFill>
              </a:rPr>
              <a:pPr/>
              <a:t>‹nº›</a:t>
            </a:fld>
            <a:endParaRPr lang="en-US" altLang="pt-BR" sz="1000" i="0">
              <a:solidFill>
                <a:schemeClr val="folHlink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019DB3-EB80-4048-A0B6-D1AAD79A974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0649"/>
            <a:ext cx="9144000" cy="6736702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2" r:id="rId3"/>
    <p:sldLayoutId id="2147483671" r:id="rId4"/>
    <p:sldLayoutId id="2147483670" r:id="rId5"/>
    <p:sldLayoutId id="2147483669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63" r:id="rId12"/>
    <p:sldLayoutId id="2147483662" r:id="rId13"/>
  </p:sldLayoutIdLst>
  <p:hf sldNum="0" hdr="0" ftr="0" dt="0"/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2pPr>
      <a:lvl3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3pPr>
      <a:lvl4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4pPr>
      <a:lvl5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5pPr>
      <a:lvl6pPr marL="457200"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6pPr>
      <a:lvl7pPr marL="914400"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7pPr>
      <a:lvl8pPr marL="1371600"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8pPr>
      <a:lvl9pPr marL="1828800"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 b="1" i="1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 b="1" i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 b="1" i="1">
          <a:solidFill>
            <a:srgbClr val="000000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 i="1">
          <a:solidFill>
            <a:srgbClr val="000000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468313" y="1844675"/>
            <a:ext cx="8207375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>
            <a:lvl1pPr>
              <a:defRPr b="1" i="1">
                <a:solidFill>
                  <a:schemeClr val="bg2"/>
                </a:solidFill>
                <a:latin typeface="Square721 BT" pitchFamily="34" charset="0"/>
              </a:defRPr>
            </a:lvl1pPr>
            <a:lvl2pPr marL="742950" indent="-285750">
              <a:defRPr b="1" i="1">
                <a:solidFill>
                  <a:schemeClr val="bg2"/>
                </a:solidFill>
                <a:latin typeface="Square721 BT" pitchFamily="34" charset="0"/>
              </a:defRPr>
            </a:lvl2pPr>
            <a:lvl3pPr marL="11430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3pPr>
            <a:lvl4pPr marL="16002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4pPr>
            <a:lvl5pPr marL="2057400" indent="-228600">
              <a:defRPr b="1" i="1">
                <a:solidFill>
                  <a:schemeClr val="bg2"/>
                </a:solidFill>
                <a:latin typeface="Square721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bg2"/>
                </a:solidFill>
                <a:latin typeface="Square721 BT" pitchFamily="34" charset="0"/>
              </a:defRPr>
            </a:lvl9pPr>
          </a:lstStyle>
          <a:p>
            <a:pPr algn="ctr"/>
            <a:r>
              <a:rPr lang="pt-BR" altLang="pt-BR" sz="2200" i="0" dirty="0">
                <a:solidFill>
                  <a:schemeClr val="tx1"/>
                </a:solidFill>
              </a:rPr>
              <a:t>Banco de Dados Avançados</a:t>
            </a:r>
          </a:p>
          <a:p>
            <a:pPr algn="ctr"/>
            <a:r>
              <a:rPr lang="pt-BR" altLang="pt-BR" sz="2800" i="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altLang="pt-BR" sz="2400" i="0" dirty="0">
                <a:solidFill>
                  <a:schemeClr val="tx1"/>
                </a:solidFill>
              </a:rPr>
              <a:t>Modelagem Dimensional</a:t>
            </a:r>
          </a:p>
          <a:p>
            <a:pPr algn="ctr"/>
            <a:r>
              <a:rPr lang="pt-BR" altLang="pt-BR" sz="2400" i="0" dirty="0">
                <a:solidFill>
                  <a:schemeClr val="tx1"/>
                </a:solidFill>
              </a:rPr>
              <a:t>Estudo de Caso</a:t>
            </a:r>
          </a:p>
          <a:p>
            <a:endParaRPr lang="pt-BR" altLang="pt-BR" sz="2800" b="0" i="0" dirty="0">
              <a:solidFill>
                <a:schemeClr val="tx1"/>
              </a:solidFill>
            </a:endParaRPr>
          </a:p>
          <a:p>
            <a:endParaRPr lang="pt-BR" altLang="pt-BR" sz="2800" b="0" i="0" dirty="0">
              <a:solidFill>
                <a:schemeClr val="tx1"/>
              </a:solidFill>
            </a:endParaRPr>
          </a:p>
          <a:p>
            <a:endParaRPr lang="pt-BR" altLang="pt-BR" sz="2800" b="0" i="0" dirty="0">
              <a:solidFill>
                <a:schemeClr val="tx1"/>
              </a:solidFill>
            </a:endParaRPr>
          </a:p>
          <a:p>
            <a:endParaRPr lang="pt-BR" altLang="pt-BR" sz="2800" b="0" i="0" dirty="0">
              <a:solidFill>
                <a:schemeClr val="tx1"/>
              </a:solidFill>
            </a:endParaRPr>
          </a:p>
          <a:p>
            <a:r>
              <a:rPr lang="pt-BR" altLang="pt-BR" sz="2000" b="0" i="0" dirty="0">
                <a:solidFill>
                  <a:schemeClr val="tx1"/>
                </a:solidFill>
              </a:rPr>
              <a:t>Jorge Surian</a:t>
            </a:r>
          </a:p>
          <a:p>
            <a:r>
              <a:rPr lang="pt-BR" altLang="pt-BR" sz="2000" b="0" i="0" dirty="0">
                <a:solidFill>
                  <a:schemeClr val="tx1"/>
                </a:solidFill>
              </a:rPr>
              <a:t>jorge.surian@gmail.com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BD5CFD-3FE1-46C0-8C8C-E97AD11F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  <p:pic>
        <p:nvPicPr>
          <p:cNvPr id="97285" name="Picture 5" descr="desenho-medic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967" y="706597"/>
            <a:ext cx="1907033" cy="1282243"/>
          </a:xfrm>
          <a:prstGeom prst="rect">
            <a:avLst/>
          </a:prstGeom>
          <a:noFill/>
        </p:spPr>
      </p:pic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59248" y="0"/>
            <a:ext cx="8229600" cy="1143000"/>
          </a:xfrm>
        </p:spPr>
        <p:txBody>
          <a:bodyPr/>
          <a:lstStyle/>
          <a:p>
            <a:r>
              <a:rPr lang="pt-BR" dirty="0"/>
              <a:t>Entendo as dimensões...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720"/>
            <a:ext cx="8892480" cy="5697354"/>
          </a:xfrm>
        </p:spPr>
        <p:txBody>
          <a:bodyPr>
            <a:noAutofit/>
          </a:bodyPr>
          <a:lstStyle/>
          <a:p>
            <a:r>
              <a:rPr lang="pt-BR" sz="2000" b="0" i="0" dirty="0"/>
              <a:t>Dimensão Temporal (Quando)</a:t>
            </a:r>
          </a:p>
          <a:p>
            <a:pPr lvl="1"/>
            <a:r>
              <a:rPr lang="pt-BR" sz="2000" b="0" i="0" dirty="0"/>
              <a:t>Ficou estabelecida e hierarquizada em Ano, </a:t>
            </a:r>
          </a:p>
          <a:p>
            <a:pPr marL="457200" lvl="1" indent="0">
              <a:buNone/>
            </a:pPr>
            <a:r>
              <a:rPr lang="pt-BR" sz="2000" b="0" i="0" dirty="0"/>
              <a:t>    Trimestre e Mês, geradora da dimensão</a:t>
            </a:r>
            <a:r>
              <a:rPr lang="pt-BR" sz="2000" b="0" i="0" dirty="0">
                <a:solidFill>
                  <a:srgbClr val="FF0000"/>
                </a:solidFill>
              </a:rPr>
              <a:t> Data</a:t>
            </a:r>
          </a:p>
          <a:p>
            <a:pPr lvl="1">
              <a:buFontTx/>
              <a:buChar char="-"/>
            </a:pPr>
            <a:r>
              <a:rPr lang="pt-BR" sz="2000" b="0" i="0" dirty="0">
                <a:solidFill>
                  <a:schemeClr val="bg2"/>
                </a:solidFill>
              </a:rPr>
              <a:t>A Hora de realização da consulta é outro aspecto relevante a ser considerada, portanto ficará na dimensão </a:t>
            </a:r>
            <a:r>
              <a:rPr lang="pt-BR" sz="2000" b="0" i="0" dirty="0">
                <a:solidFill>
                  <a:srgbClr val="FF0000"/>
                </a:solidFill>
              </a:rPr>
              <a:t>Hora.</a:t>
            </a:r>
          </a:p>
          <a:p>
            <a:pPr lvl="1">
              <a:buFontTx/>
              <a:buChar char="-"/>
            </a:pPr>
            <a:endParaRPr lang="pt-BR" sz="2000" b="0" i="0" dirty="0">
              <a:solidFill>
                <a:schemeClr val="bg2"/>
              </a:solidFill>
            </a:endParaRPr>
          </a:p>
          <a:p>
            <a:r>
              <a:rPr lang="pt-BR" sz="2000" b="0" i="0" dirty="0"/>
              <a:t>Dimensões </a:t>
            </a:r>
            <a:r>
              <a:rPr lang="pt-BR" sz="2000" b="0" i="0" dirty="0">
                <a:solidFill>
                  <a:srgbClr val="FF0000"/>
                </a:solidFill>
              </a:rPr>
              <a:t>Paciente/Médico/Plano de Saúde/Unidade/Especialidade </a:t>
            </a:r>
            <a:r>
              <a:rPr lang="pt-BR" sz="2000" b="0" i="0" dirty="0"/>
              <a:t>(Quem)</a:t>
            </a:r>
          </a:p>
          <a:p>
            <a:pPr lvl="1"/>
            <a:r>
              <a:rPr lang="pt-BR" sz="2000" b="0" i="0" dirty="0"/>
              <a:t>Enquanto a dimensão médico esgota-se em si mesma, a dimensão paciente apresenta dois elementos de classificação ou hierarquia: Faixa Etária e Sexo.</a:t>
            </a:r>
          </a:p>
          <a:p>
            <a:pPr lvl="1"/>
            <a:r>
              <a:rPr lang="pt-BR" sz="2000" b="0" i="0" dirty="0"/>
              <a:t>Os elementos de classificação, no entanto, revelam-se dimensões mascaradas, devendo ser incorporados a tabela de fatos, pois interessa antes saber quantas mulheres usaram do que saber que Maria, que é mulher, utilizou a clínica. </a:t>
            </a:r>
          </a:p>
          <a:p>
            <a:pPr lvl="1"/>
            <a:r>
              <a:rPr lang="pt-BR" sz="2000" b="0" i="0" dirty="0"/>
              <a:t>O plano de saúde pode ou não ser o responsável pelo pagamento da consulta/procedimento, pois é possível que o paciente é quem seja o pagador. Trata-se de uma dimensão que admite uma hipotética chave nula, a ser pensada adiante.</a:t>
            </a:r>
          </a:p>
          <a:p>
            <a:pPr lvl="1"/>
            <a:endParaRPr lang="pt-BR" sz="2000" b="0" i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Dimensões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70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229600" cy="1143000"/>
          </a:xfrm>
        </p:spPr>
        <p:txBody>
          <a:bodyPr/>
          <a:lstStyle/>
          <a:p>
            <a:r>
              <a:rPr lang="pt-BR" dirty="0"/>
              <a:t>Entendo as dimensões...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855920"/>
            <a:ext cx="8568952" cy="4525963"/>
          </a:xfrm>
        </p:spPr>
        <p:txBody>
          <a:bodyPr>
            <a:no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Dimensão</a:t>
            </a:r>
            <a:r>
              <a:rPr lang="pt-BR" sz="2000" b="0" i="0" dirty="0">
                <a:solidFill>
                  <a:srgbClr val="FF0000"/>
                </a:solidFill>
              </a:rPr>
              <a:t> Especialidade </a:t>
            </a:r>
            <a:r>
              <a:rPr lang="pt-BR" sz="2000" b="0" i="0" dirty="0"/>
              <a:t>Médica (O quê)</a:t>
            </a:r>
          </a:p>
          <a:p>
            <a:pPr lvl="1"/>
            <a:r>
              <a:rPr lang="pt-BR" sz="2000" b="0" i="0" dirty="0"/>
              <a:t>Essa dimensão também se esgota por si mesma e não deve ser confundida com a dimensão médico. Todavia, há uma hierarquia aqui ou temos apenas um cruzamento de dimensões? Como um médico tem mais de uma especialidade, então temos a especialidade como uma dimensão apartada da dimensão médico.</a:t>
            </a:r>
          </a:p>
          <a:p>
            <a:pPr lvl="1"/>
            <a:endParaRPr lang="pt-BR" sz="2000" b="0" i="0" dirty="0"/>
          </a:p>
          <a:p>
            <a:r>
              <a:rPr lang="pt-BR" sz="2000" b="0" i="0" dirty="0"/>
              <a:t>Dimensão Local da </a:t>
            </a:r>
            <a:r>
              <a:rPr lang="pt-BR" sz="2000" b="0" i="0" dirty="0">
                <a:solidFill>
                  <a:srgbClr val="FF0000"/>
                </a:solidFill>
              </a:rPr>
              <a:t>Clínica</a:t>
            </a:r>
            <a:r>
              <a:rPr lang="pt-BR" sz="2000" b="0" i="0" dirty="0"/>
              <a:t> e referência do Paciente (Onde)</a:t>
            </a:r>
          </a:p>
          <a:p>
            <a:pPr lvl="1"/>
            <a:r>
              <a:rPr lang="pt-BR" sz="2000" b="0" i="0" dirty="0"/>
              <a:t>Surgem como candidatas naturais o local onde se realiza o atendimento, isto é, a clínica em si, com as devidas hierarquias geográficas.</a:t>
            </a:r>
          </a:p>
          <a:p>
            <a:pPr lvl="1"/>
            <a:r>
              <a:rPr lang="pt-BR" sz="2000" b="0" i="0" dirty="0"/>
              <a:t>O local da residência é um aspecto mais complexo e nem sempre útil, pois  a identificação do local de origem do paciente (que nem sempre é seu trabalho ou sua residência) não é um aspecto simples. Será analisada, mas como hierarquia da dimensão paciente, ressalvada a complexidade dessa questão.</a:t>
            </a:r>
          </a:p>
          <a:p>
            <a:pPr lvl="1"/>
            <a:endParaRPr lang="pt-BR" sz="2000" b="0" i="0" dirty="0"/>
          </a:p>
          <a:p>
            <a:pPr marL="457200" lvl="1" indent="0">
              <a:buNone/>
            </a:pPr>
            <a:endParaRPr lang="pt-BR" sz="2000" b="0" i="0" dirty="0"/>
          </a:p>
          <a:p>
            <a:pPr lvl="1">
              <a:buFont typeface="Wingdings" pitchFamily="2" charset="2"/>
              <a:buNone/>
            </a:pPr>
            <a:endParaRPr lang="pt-BR" sz="2000" b="0" i="0" dirty="0"/>
          </a:p>
        </p:txBody>
      </p:sp>
      <p:pic>
        <p:nvPicPr>
          <p:cNvPr id="9218" name="Picture 2" descr="http://babies.constancezahn.com/wp-content/uploads/sites/2/2011/06/map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5867697"/>
            <a:ext cx="1388840" cy="932838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Dimensões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C2BA70-9012-4C07-89DD-84C161CD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6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pt-BR" dirty="0"/>
              <a:t>Prévia das Dimensões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896" y="908720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b="0" i="0" dirty="0"/>
              <a:t>Entenda-se que a ligação entre o fato e as tabelas dimensionais </a:t>
            </a:r>
            <a:r>
              <a:rPr lang="pt-BR" sz="2000" i="0" dirty="0"/>
              <a:t>sempre</a:t>
            </a:r>
            <a:r>
              <a:rPr lang="pt-BR" sz="2000" b="0" i="0" dirty="0"/>
              <a:t> se dá através de </a:t>
            </a:r>
            <a:r>
              <a:rPr lang="pt-BR" sz="2000" b="0" i="0" dirty="0" err="1"/>
              <a:t>surrogates</a:t>
            </a:r>
            <a:r>
              <a:rPr lang="pt-BR" sz="2000" b="0" i="0" dirty="0"/>
              <a:t> </a:t>
            </a:r>
            <a:r>
              <a:rPr lang="pt-BR" sz="2000" b="0" i="0" dirty="0" err="1"/>
              <a:t>keys</a:t>
            </a:r>
            <a:r>
              <a:rPr lang="pt-BR" sz="2000" b="0" i="0" dirty="0"/>
              <a:t>. Comecemos pela Anamnese.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80528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Dimensões (da Anamnese)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A2CCBE5-BDD6-457F-BEF4-FE87269E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" y="1844824"/>
            <a:ext cx="9144000" cy="45514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6F12B4-4F07-4CDC-8B05-CA37F6BE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t-BR" dirty="0" err="1"/>
              <a:t>Ach</a:t>
            </a:r>
            <a:r>
              <a:rPr lang="pt-BR" dirty="0"/>
              <a:t> </a:t>
            </a:r>
            <a:r>
              <a:rPr lang="pt-BR" dirty="0" err="1"/>
              <a:t>AnamAndo</a:t>
            </a:r>
            <a:r>
              <a:rPr lang="pt-BR" dirty="0"/>
              <a:t> as medidas...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5921"/>
            <a:ext cx="8075240" cy="1060912"/>
          </a:xfrm>
        </p:spPr>
        <p:txBody>
          <a:bodyPr>
            <a:normAutofit/>
          </a:bodyPr>
          <a:lstStyle/>
          <a:p>
            <a:r>
              <a:rPr lang="pt-BR" sz="2000" b="0" i="0" dirty="0"/>
              <a:t>O modelo em questão, apresenta agora também o valor da consulta (somente da Anamnese).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55420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Fato Anamnese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7C43C-1795-4B22-AB03-494F0167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16832"/>
            <a:ext cx="4392488" cy="43576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5A70EA-3717-497D-BA3D-F53B5ABE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13" y="6048375"/>
            <a:ext cx="1038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2" name="Picture 6" descr="Modelo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43975"/>
            <a:ext cx="8137525" cy="5060950"/>
          </a:xfrm>
          <a:prstGeom prst="rect">
            <a:avLst/>
          </a:prstGeom>
          <a:noFill/>
        </p:spPr>
      </p:pic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29990"/>
            <a:ext cx="8229600" cy="576535"/>
          </a:xfrm>
        </p:spPr>
        <p:txBody>
          <a:bodyPr/>
          <a:lstStyle/>
          <a:p>
            <a:pPr algn="l"/>
            <a:r>
              <a:rPr lang="pt-BR" sz="2000" b="0" i="0" dirty="0">
                <a:solidFill>
                  <a:schemeClr val="bg2"/>
                </a:solidFill>
              </a:rPr>
              <a:t>Navegando nas hierarquias </a:t>
            </a:r>
            <a:r>
              <a:rPr lang="pt-BR" sz="2000" b="0" i="0" dirty="0" err="1">
                <a:solidFill>
                  <a:schemeClr val="bg2"/>
                </a:solidFill>
              </a:rPr>
              <a:t>intra</a:t>
            </a:r>
            <a:r>
              <a:rPr lang="pt-BR" sz="2000" b="0" i="0" dirty="0">
                <a:solidFill>
                  <a:schemeClr val="bg2"/>
                </a:solidFill>
              </a:rPr>
              <a:t> e </a:t>
            </a:r>
            <a:r>
              <a:rPr lang="pt-BR" sz="2000" b="0" i="0" dirty="0" err="1">
                <a:solidFill>
                  <a:schemeClr val="bg2"/>
                </a:solidFill>
              </a:rPr>
              <a:t>multi</a:t>
            </a:r>
            <a:r>
              <a:rPr lang="pt-BR" sz="2000" b="0" i="0" dirty="0">
                <a:solidFill>
                  <a:schemeClr val="bg2"/>
                </a:solidFill>
              </a:rPr>
              <a:t> dimensionais.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Navegação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7E0517-5916-4994-9BC0-366C0AD4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8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pt-BR" dirty="0"/>
              <a:t>Novas dimensões...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472608"/>
          </a:xfrm>
        </p:spPr>
        <p:txBody>
          <a:bodyPr>
            <a:normAutofit/>
          </a:bodyPr>
          <a:lstStyle/>
          <a:p>
            <a:r>
              <a:rPr lang="pt-BR" sz="2000" b="0" i="0" dirty="0"/>
              <a:t>A dimensão remédio parece candidata natural a ser incorporada da seguinte maneira...</a:t>
            </a:r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r>
              <a:rPr lang="pt-BR" sz="2000" b="0" i="0" dirty="0"/>
              <a:t>O mesmo parece ocorrer com a dimensão procedimentos, talvez com a dimensão exames, todavia...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16832"/>
            <a:ext cx="5695950" cy="3009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Prescrição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15A6A6-B5AE-4FE0-BD3A-76229A66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6033004"/>
            <a:ext cx="733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Todavia ...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08720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b="0" i="0" dirty="0"/>
              <a:t>Se imaginarmos que um médico receitou dois remédios distintos a um mesmo grupo de pacientes de determinada faixa etária, teremos na tabela de fatos uma dupla valoração de suas consultas...</a:t>
            </a:r>
          </a:p>
          <a:p>
            <a:r>
              <a:rPr lang="pt-BR" sz="2000" b="0" i="0" dirty="0"/>
              <a:t>Estamos, portanto com um novo fato, as prescrições...</a:t>
            </a:r>
          </a:p>
          <a:p>
            <a:r>
              <a:rPr lang="pt-BR" sz="2000" b="0" i="0" dirty="0"/>
              <a:t>E, de maneira análoga, os procedimentos e exames. Mas, ...</a:t>
            </a:r>
          </a:p>
        </p:txBody>
      </p:sp>
      <p:pic>
        <p:nvPicPr>
          <p:cNvPr id="103428" name="Picture 4" descr="Modelo0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996952"/>
            <a:ext cx="3533700" cy="3166561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Prescrição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B10091-7F46-45E0-ACAD-A1335971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6033004"/>
            <a:ext cx="733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Cabe Discussão ...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22516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b="0" i="0" dirty="0"/>
              <a:t>Se pensarmos que procedimentos e remédios aplicados não são acessórios, podemos juntá-los numa única dimensão e tratá-los separados por um tipo comum. Teríamos aí dois tipos: Remédios e Procedimentos.</a:t>
            </a:r>
          </a:p>
          <a:p>
            <a:r>
              <a:rPr lang="pt-BR" sz="2000" b="0" i="0" dirty="0"/>
              <a:t>Já se pensarmos em receitas advindas dos procedimentos e remédios aplicados (que podem ser cobrados dos planos de saúde), mais indicado será separá-los. Vamos optar por esse caminho, o que não invalida outros.</a:t>
            </a:r>
          </a:p>
          <a:p>
            <a:r>
              <a:rPr lang="pt-BR" sz="2000" b="0" i="0" dirty="0"/>
              <a:t>Temos, ainda, a questão dos exames.</a:t>
            </a:r>
          </a:p>
          <a:p>
            <a:r>
              <a:rPr lang="pt-BR" sz="2000" b="0" i="0" dirty="0"/>
              <a:t>Ou seja, precisaremos aplicar quatro vezes os passos Dimensão e Fato (3 e 4, da Metodologia proposta por </a:t>
            </a:r>
            <a:r>
              <a:rPr lang="pt-BR" sz="2000" b="0" i="0" dirty="0" err="1"/>
              <a:t>Kimball</a:t>
            </a:r>
            <a:r>
              <a:rPr lang="pt-BR" sz="2000" b="0" i="0" dirty="0"/>
              <a:t>).</a:t>
            </a:r>
          </a:p>
        </p:txBody>
      </p:sp>
      <p:pic>
        <p:nvPicPr>
          <p:cNvPr id="103428" name="Picture 4" descr="Modelo0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0888" y="4797152"/>
            <a:ext cx="2164999" cy="1940064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Prescrição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D94020-499B-43B8-BDAC-BB860535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6033004"/>
            <a:ext cx="733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pt-BR" dirty="0"/>
              <a:t>Um terceiro fato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44" y="764705"/>
            <a:ext cx="8686800" cy="4464496"/>
          </a:xfrm>
        </p:spPr>
        <p:txBody>
          <a:bodyPr>
            <a:normAutofit/>
          </a:bodyPr>
          <a:lstStyle/>
          <a:p>
            <a:r>
              <a:rPr lang="pt-BR" sz="2000" b="0" i="0" dirty="0"/>
              <a:t>A discussão da escolha dos atributos cabe discussão pormenorizada em aula.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535" y="-99392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Anamnese Atributos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78A194-779B-4416-99D5-42DA8348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" y="1052736"/>
            <a:ext cx="9144000" cy="53332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6BC330D-5A92-4BF5-A761-4FE1BD56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2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2400" b="0" i="0" dirty="0">
                <a:solidFill>
                  <a:schemeClr val="bg2"/>
                </a:solidFill>
              </a:rPr>
              <a:t>A questão da chave nula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236" y="1283456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No plano de saúde, precisaremos de uma ocorrência intitulada “Particular”, para juntar todos as ocorrências realizadas para quem não tem plano de saúde.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Anamnese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005064"/>
            <a:ext cx="4157489" cy="25754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7EE5D4-DB97-40A7-A6E2-5085A6B3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Agenda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01824"/>
            <a:ext cx="9036496" cy="59675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pt-BR" sz="1800" b="0" i="0" dirty="0"/>
              <a:t>	</a:t>
            </a:r>
            <a:r>
              <a:rPr lang="pt-BR" sz="1800" i="0" dirty="0"/>
              <a:t>Estudo de Caso: Clínica Médica – Uma resposta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47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0" dirty="0">
                <a:solidFill>
                  <a:schemeClr val="bg2"/>
                </a:solidFill>
                <a:latin typeface="+mn-lt"/>
              </a:rPr>
              <a:t>Agenda</a:t>
            </a: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BD58C480-3F9C-4D87-B375-DB716B08CB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96144"/>
            <a:ext cx="7174911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17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Cabe Discussão ...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112" y="883337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b="0" i="0" dirty="0"/>
              <a:t>São inúmeras as hierarquias, das mais óbvias e naturais (dia </a:t>
            </a:r>
            <a:r>
              <a:rPr lang="pt-BR" sz="2000" b="0" i="0" dirty="0">
                <a:sym typeface="Wingdings" panose="05000000000000000000" pitchFamily="2" charset="2"/>
              </a:rPr>
              <a:t> semana  mês  ano), as técnicas (técnico  especialidade), interdimensionais (médico  especialidade) e de negócio (exame  tipo).</a:t>
            </a:r>
          </a:p>
          <a:p>
            <a:r>
              <a:rPr lang="pt-BR" sz="2000" b="0" i="0" dirty="0">
                <a:sym typeface="Wingdings" panose="05000000000000000000" pitchFamily="2" charset="2"/>
              </a:rPr>
              <a:t>Todas as hierarquias devem ser identificadas, para fins de modelagem dimensional, pois dependendo da forma como será feita a implementação da solução, mais ou menos complexo será construí-las.</a:t>
            </a:r>
            <a:endParaRPr lang="pt-BR" sz="2000" b="0" i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Hierarquias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43551E-D54B-4C5D-8A25-1FDC790F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501008"/>
            <a:ext cx="2666643" cy="29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pt-BR" dirty="0"/>
              <a:t>Prévia das Dimensões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80528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Dimensões (da Prescrição)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5049E2-044E-4228-A376-E6D521B4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49623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545832-6A75-4E0F-A0CD-4C194C24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65" y="6112872"/>
            <a:ext cx="885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t-BR" dirty="0" err="1"/>
              <a:t>Ach</a:t>
            </a:r>
            <a:r>
              <a:rPr lang="pt-BR" dirty="0"/>
              <a:t> </a:t>
            </a:r>
            <a:r>
              <a:rPr lang="pt-BR" dirty="0" err="1"/>
              <a:t>AnamAndo</a:t>
            </a:r>
            <a:r>
              <a:rPr lang="pt-BR" dirty="0"/>
              <a:t> as medidas...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55420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Fato Prescrição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D9513A-08E1-4579-8EB3-A83FCA87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165951"/>
            <a:ext cx="4607245" cy="4999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74F649-4627-4ECA-8F2F-E94E12EF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13" y="6048375"/>
            <a:ext cx="1038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pt-BR" dirty="0"/>
              <a:t>Um terceiro fato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535" y="-99392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Prescrição Atributos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484A16-6A5A-47B6-8052-2EF35EAB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6" y="908720"/>
            <a:ext cx="8028384" cy="547113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00349D1-AF40-4E67-B5B4-0420E565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2400" b="0" i="0" dirty="0">
                <a:solidFill>
                  <a:schemeClr val="bg2"/>
                </a:solidFill>
              </a:rPr>
              <a:t>Como os demais fatos seguem a mesma lógica, será apresentado diretamente a estrela resultante de cada um deles.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Demais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2C9762D1-B9D7-4B88-A73C-C4258976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4" y="1988840"/>
            <a:ext cx="725840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F4ACD-55E6-4D5A-8751-494AB385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pt-BR" dirty="0"/>
              <a:t>Prévia das Dimensões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80528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Star Procedimento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CB8581-8CA1-41D3-8395-36E30F9F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00" y="1124744"/>
            <a:ext cx="8172400" cy="52899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4854E4-83A9-46BB-BDC3-377C488A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3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t-BR" dirty="0" err="1"/>
              <a:t>Ach</a:t>
            </a:r>
            <a:r>
              <a:rPr lang="pt-BR" dirty="0"/>
              <a:t> </a:t>
            </a:r>
            <a:r>
              <a:rPr lang="pt-BR" dirty="0" err="1"/>
              <a:t>AnamAndo</a:t>
            </a:r>
            <a:r>
              <a:rPr lang="pt-BR" dirty="0"/>
              <a:t> as medidas...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55420" y="-85537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</a:t>
            </a:r>
          </a:p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Star Exame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8CD6C7-8AE3-4FAB-87C3-C5D5BB27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6" y="908720"/>
            <a:ext cx="8471908" cy="57501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B808B6-7F63-45B1-991D-6E43DC6D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27384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dirty="0"/>
              <a:t>Modelo integrando ambos fatos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Dimensional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EF4638-59EB-4BB6-8C19-ECF4C1A1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" y="864845"/>
            <a:ext cx="9036496" cy="5319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FEAB434-233A-4607-B366-F7CC118C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" y="6075251"/>
            <a:ext cx="61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9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51841"/>
            <a:ext cx="8856984" cy="4525963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Há muitos atributos que admitem mudança lenta, como o paciente (que envelhece), o plano de saúde (que passa por mudanças de tamanho), os remédios (que mudam fórmulas) e procedimentos (que podem ser totalmente alterados, mudando preços e custos), os Exames (que tem equipamentos e custos alterados a partir de mudanças tecnológicas). </a:t>
            </a:r>
          </a:p>
          <a:p>
            <a:r>
              <a:rPr lang="pt-BR" sz="2000" b="0" i="0" dirty="0">
                <a:solidFill>
                  <a:schemeClr val="bg2"/>
                </a:solidFill>
              </a:rPr>
              <a:t>Esse é um aspecto crucial a ser considerado, então todos esses atributos indicados devem “disparar” alterações nas chaves substitutas, quando de sua mudança.</a:t>
            </a:r>
          </a:p>
          <a:p>
            <a:r>
              <a:rPr lang="pt-BR" sz="2000" b="0" i="0" dirty="0">
                <a:solidFill>
                  <a:schemeClr val="bg2"/>
                </a:solidFill>
              </a:rPr>
              <a:t>As </a:t>
            </a:r>
            <a:r>
              <a:rPr lang="pt-BR" sz="2000" b="0" i="0" dirty="0" err="1">
                <a:solidFill>
                  <a:schemeClr val="bg2"/>
                </a:solidFill>
              </a:rPr>
              <a:t>SKs</a:t>
            </a:r>
            <a:r>
              <a:rPr lang="pt-BR" sz="2000" b="0" i="0" dirty="0">
                <a:solidFill>
                  <a:schemeClr val="bg2"/>
                </a:solidFill>
              </a:rPr>
              <a:t> são usadas para flexibilidade, desempenho e independência. O último aspecto afeta diretamente a questão das mudanças lentas.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Mudança Lenta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4098" name="Picture 2" descr="Resultado de imagem para chave mestra ou mestra">
            <a:extLst>
              <a:ext uri="{FF2B5EF4-FFF2-40B4-BE49-F238E27FC236}">
                <a16:creationId xmlns:a16="http://schemas.microsoft.com/office/drawing/2014/main" id="{59501A8D-DFE5-4160-9ECC-8DD7ECDD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2" y="4005064"/>
            <a:ext cx="3228020" cy="242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168F82-8CBF-4E1D-AD94-BCF27D3E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66" y="4005168"/>
            <a:ext cx="2900326" cy="24541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E093CD-CD8E-4726-B856-1EF15668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22" y="6159252"/>
            <a:ext cx="962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51841"/>
            <a:ext cx="8856984" cy="4525963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A consulta é uma agregação necessária, pois o gestor maior gostará primeiro de avaliar aspectos macro. O fato agregado consulta soma aspectos distintos, portanto a sua granularidade é um aspecto delicado a observar.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Agregação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6E652E-B41D-4E14-A6FD-09D6BE52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348880"/>
            <a:ext cx="7199784" cy="39225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B47073-0CBD-4909-9EBB-07800D6C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2865"/>
            <a:ext cx="10191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3593"/>
            <a:ext cx="7313612" cy="641350"/>
          </a:xfrm>
        </p:spPr>
        <p:txBody>
          <a:bodyPr/>
          <a:lstStyle/>
          <a:p>
            <a:pPr algn="l"/>
            <a:r>
              <a:rPr lang="pt-BR" sz="2400" i="0" dirty="0">
                <a:solidFill>
                  <a:schemeClr val="bg2"/>
                </a:solidFill>
              </a:rPr>
              <a:t>Clínica Médica </a:t>
            </a:r>
            <a:r>
              <a:rPr lang="pt-BR" sz="2400" i="0" dirty="0" err="1">
                <a:solidFill>
                  <a:schemeClr val="bg2"/>
                </a:solidFill>
              </a:rPr>
              <a:t>Falconça</a:t>
            </a:r>
            <a:r>
              <a:rPr lang="pt-BR" sz="2400" i="0" dirty="0">
                <a:solidFill>
                  <a:schemeClr val="bg2"/>
                </a:solidFill>
              </a:rPr>
              <a:t> - Resolução </a:t>
            </a:r>
            <a:endParaRPr lang="en-US" sz="2400" i="0" dirty="0">
              <a:solidFill>
                <a:schemeClr val="bg2"/>
              </a:solidFill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7652" y="1386708"/>
            <a:ext cx="5782545" cy="1800200"/>
          </a:xfr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pt-BR" sz="1800" b="0" i="0" dirty="0">
                <a:solidFill>
                  <a:schemeClr val="bg2"/>
                </a:solidFill>
              </a:rPr>
              <a:t>A Clínica Médica </a:t>
            </a:r>
            <a:r>
              <a:rPr lang="pt-BR" sz="1800" b="0" i="0" dirty="0" err="1">
                <a:solidFill>
                  <a:schemeClr val="bg2"/>
                </a:solidFill>
              </a:rPr>
              <a:t>Falconça</a:t>
            </a:r>
            <a:r>
              <a:rPr lang="pt-BR" sz="1800" b="0" i="0" dirty="0">
                <a:solidFill>
                  <a:schemeClr val="bg2"/>
                </a:solidFill>
              </a:rPr>
              <a:t>, precisará alterar seu relacional de forma que este passa a fornecer ao menos as seguintes informações: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pt-BR" sz="1800" b="0" i="0" dirty="0">
                <a:solidFill>
                  <a:schemeClr val="bg2"/>
                </a:solidFill>
              </a:rPr>
              <a:t>Paciente </a:t>
            </a:r>
            <a:r>
              <a:rPr lang="pt-BR" sz="1800" b="0" i="0" dirty="0">
                <a:solidFill>
                  <a:schemeClr val="bg2"/>
                </a:solidFill>
                <a:sym typeface="Wingdings" panose="05000000000000000000" pitchFamily="2" charset="2"/>
              </a:rPr>
              <a:t> Plano  Convênio, não paciente ligado diretamente ao convênio. </a:t>
            </a:r>
            <a:r>
              <a:rPr lang="pt-BR" sz="1800" b="0" i="0" dirty="0">
                <a:solidFill>
                  <a:schemeClr val="bg2"/>
                </a:solidFill>
              </a:rPr>
              <a:t>Precisará ainda ter controle sobre os Procedimentos: Quem realizou? Qual formação (assistente de enfermagem ou enfermeira)?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endParaRPr lang="pt-BR" sz="1800" b="0" i="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t-BR" sz="1800" b="0" i="0" dirty="0">
              <a:solidFill>
                <a:schemeClr val="bg2"/>
              </a:solidFill>
            </a:endParaRPr>
          </a:p>
        </p:txBody>
      </p:sp>
      <p:pic>
        <p:nvPicPr>
          <p:cNvPr id="89095" name="Picture 7" descr="Hospital%20Outside%20-%20Carto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4376" y="672375"/>
            <a:ext cx="3314700" cy="2474913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7504" y="752704"/>
            <a:ext cx="482453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Problemas</a:t>
            </a:r>
            <a:r>
              <a:rPr kumimoji="0" lang="pt-BR" sz="2000" b="1" i="0" u="none" strike="noStrike" kern="0" cap="none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 Relacional</a:t>
            </a: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252536" y="3501008"/>
            <a:ext cx="9231612" cy="1800200"/>
          </a:xfrm>
          <a:prstGeom prst="rect">
            <a:avLst/>
          </a:prstGeom>
        </p:spPr>
        <p:txBody>
          <a:bodyPr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pt-BR" sz="1800" b="0" i="0" kern="0" dirty="0">
                <a:solidFill>
                  <a:schemeClr val="bg2"/>
                </a:solidFill>
              </a:rPr>
              <a:t>Também precisará controlar as Prescrições, da mesma forma que os Procedimentos, que podem ser distintos entre unidades diferentes.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pt-BR" sz="1800" b="0" i="0" kern="0" dirty="0">
                <a:solidFill>
                  <a:schemeClr val="bg2"/>
                </a:solidFill>
              </a:rPr>
              <a:t>Finalmente, também será necessário aperfeiçoar os controles relativos aos exames realizados nas unidades clínicas.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pt-BR" sz="1800" b="0" i="0" kern="0" dirty="0">
                <a:solidFill>
                  <a:schemeClr val="bg2"/>
                </a:solidFill>
              </a:rPr>
              <a:t>Todavia, como o enunciado informa que todo e qualquer aspecto transacional será alterado de acordo com as necessidades de tomada de decisão, a resolução será feita considerando que o transacional contempla todos esses aspectos necessários.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pt-BR" sz="1800" b="0" i="0" kern="0" dirty="0">
                <a:solidFill>
                  <a:schemeClr val="bg2"/>
                </a:solidFill>
              </a:rPr>
              <a:t>O slides numeram, em algarismos, romanos aspectos indicados por </a:t>
            </a:r>
            <a:r>
              <a:rPr lang="pt-BR" sz="1800" b="0" i="0" kern="0" dirty="0" err="1">
                <a:solidFill>
                  <a:schemeClr val="bg2"/>
                </a:solidFill>
              </a:rPr>
              <a:t>Kimball</a:t>
            </a:r>
            <a:r>
              <a:rPr lang="pt-BR" sz="1800" b="0" i="0" kern="0" dirty="0">
                <a:solidFill>
                  <a:schemeClr val="bg2"/>
                </a:solidFill>
              </a:rPr>
              <a:t>.</a:t>
            </a:r>
            <a:endParaRPr lang="en-US" sz="1800" b="0" i="0" kern="0" dirty="0">
              <a:solidFill>
                <a:schemeClr val="bg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pt-BR" sz="1800" b="0" i="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991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65517"/>
            <a:ext cx="8856984" cy="4525963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Quer seja por questões de volume de dados, necessariamente baixo nesse tipo de negócio, quer seja por questões de negócio, pois quanto maior o espaço de tempo e histórico existente, melhor será a tomada de decisão, os dados deverão ser mantidos em dispositivos de acesso rápido permanentemente.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Histórico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5ED314-61E6-44B2-BF4C-6743F412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06" y="6093296"/>
            <a:ext cx="1250060" cy="647194"/>
          </a:xfrm>
          <a:prstGeom prst="rect">
            <a:avLst/>
          </a:prstGeom>
        </p:spPr>
      </p:pic>
      <p:pic>
        <p:nvPicPr>
          <p:cNvPr id="5122" name="Picture 2" descr="Resultado de imagem para eternidade">
            <a:extLst>
              <a:ext uri="{FF2B5EF4-FFF2-40B4-BE49-F238E27FC236}">
                <a16:creationId xmlns:a16="http://schemas.microsoft.com/office/drawing/2014/main" id="{7AEA6D37-D804-4716-9301-A70AB2BD1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9201"/>
            <a:ext cx="5861166" cy="39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4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65517"/>
            <a:ext cx="8856984" cy="4525963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chemeClr val="bg2"/>
                </a:solidFill>
              </a:rPr>
              <a:t>Clínicas médicas, contrariamente aos hospitais, funcionam apenas durante o horário de expediente. Não possuem pronto atendimento ou internação. Então,  seu natural horário de carga ocorre durante a madrugada, para toda manhã termos os dados preparados para análises.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88640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– Carga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7170" name="Picture 2" descr="Resultado de imagem para carga de dados">
            <a:extLst>
              <a:ext uri="{FF2B5EF4-FFF2-40B4-BE49-F238E27FC236}">
                <a16:creationId xmlns:a16="http://schemas.microsoft.com/office/drawing/2014/main" id="{3E0715D1-48C5-4FA9-9C00-1439AA30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4520183" cy="43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2816D9-405E-4913-A8AF-7D5B1341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" y="5940989"/>
            <a:ext cx="1000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458" y="733308"/>
            <a:ext cx="8831832" cy="58321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0" i="0" dirty="0"/>
              <a:t>Dividam-se em 4 grupos. Vamos sortear quatro temas, um para cada equipe, a serem trabalhados de forma semelhante ao caso em questão:</a:t>
            </a:r>
          </a:p>
          <a:p>
            <a:pPr marL="0" indent="0">
              <a:buNone/>
            </a:pPr>
            <a:endParaRPr lang="pt-BR" b="0" i="0" dirty="0"/>
          </a:p>
          <a:p>
            <a:r>
              <a:rPr lang="pt-BR" b="0" i="0" dirty="0"/>
              <a:t>Areais Encantadas </a:t>
            </a:r>
          </a:p>
          <a:p>
            <a:r>
              <a:rPr lang="pt-BR" b="0" i="0" dirty="0"/>
              <a:t>Estrelinha</a:t>
            </a:r>
          </a:p>
          <a:p>
            <a:r>
              <a:rPr lang="pt-BR" b="0" i="0" dirty="0" err="1"/>
              <a:t>Hyo</a:t>
            </a:r>
            <a:endParaRPr lang="pt-BR" b="0" i="0" dirty="0"/>
          </a:p>
          <a:p>
            <a:r>
              <a:rPr lang="pt-BR" b="0" i="0" dirty="0"/>
              <a:t>Cabeça de Gado</a:t>
            </a:r>
          </a:p>
          <a:p>
            <a:endParaRPr lang="pt-BR" b="0" i="0" dirty="0"/>
          </a:p>
          <a:p>
            <a:pPr marL="0" indent="0">
              <a:buNone/>
            </a:pPr>
            <a:endParaRPr lang="pt-BR" b="0" i="0" dirty="0"/>
          </a:p>
          <a:p>
            <a:pPr marL="0" indent="0">
              <a:buNone/>
            </a:pPr>
            <a:r>
              <a:rPr lang="pt-BR" b="0" i="0" dirty="0"/>
              <a:t>Cada hotel terá seu modelo...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Desafio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B9A5FA-18B5-4993-ACBA-03FA69EA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7" y="5639203"/>
            <a:ext cx="3964957" cy="5819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83C637-E814-437C-9C56-37FD4746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78" y="5677911"/>
            <a:ext cx="3904244" cy="504524"/>
          </a:xfrm>
          <a:prstGeom prst="rect">
            <a:avLst/>
          </a:prstGeom>
        </p:spPr>
      </p:pic>
      <p:pic>
        <p:nvPicPr>
          <p:cNvPr id="12290" name="Picture 2" descr="Resultado de imagem para hotel barato">
            <a:extLst>
              <a:ext uri="{FF2B5EF4-FFF2-40B4-BE49-F238E27FC236}">
                <a16:creationId xmlns:a16="http://schemas.microsoft.com/office/drawing/2014/main" id="{11C8EE3A-A289-4189-B233-A7E57200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54993"/>
            <a:ext cx="1987257" cy="14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m para hotel de luxo">
            <a:extLst>
              <a:ext uri="{FF2B5EF4-FFF2-40B4-BE49-F238E27FC236}">
                <a16:creationId xmlns:a16="http://schemas.microsoft.com/office/drawing/2014/main" id="{AD6F528A-0084-4663-86DE-920822B7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92" y="1782715"/>
            <a:ext cx="1755249" cy="13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m para hotel de turismo">
            <a:extLst>
              <a:ext uri="{FF2B5EF4-FFF2-40B4-BE49-F238E27FC236}">
                <a16:creationId xmlns:a16="http://schemas.microsoft.com/office/drawing/2014/main" id="{5428602C-A5A9-4429-903D-BAEAADAB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61" y="1561793"/>
            <a:ext cx="2305152" cy="131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hotel fazenda">
            <a:extLst>
              <a:ext uri="{FF2B5EF4-FFF2-40B4-BE49-F238E27FC236}">
                <a16:creationId xmlns:a16="http://schemas.microsoft.com/office/drawing/2014/main" id="{96A76995-63FD-4506-A6EB-C612237C7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30618"/>
            <a:ext cx="2583750" cy="15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6309320"/>
            <a:ext cx="8640961" cy="3598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None/>
            </a:pPr>
            <a:r>
              <a:rPr lang="pt-BR" altLang="pt-BR" sz="1600" i="0" dirty="0">
                <a:solidFill>
                  <a:schemeClr val="bg2"/>
                </a:solidFill>
              </a:rPr>
              <a:t>Autor: Prof. Jorge Surian</a:t>
            </a:r>
          </a:p>
        </p:txBody>
      </p:sp>
    </p:spTree>
    <p:extLst>
      <p:ext uri="{BB962C8B-B14F-4D97-AF65-F5344CB8AC3E}">
        <p14:creationId xmlns:p14="http://schemas.microsoft.com/office/powerpoint/2010/main" val="195146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59" y="1055127"/>
            <a:ext cx="8831832" cy="46061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b="0" i="0" dirty="0"/>
              <a:t>Num primeiro momento observa-se que uma clínica como a que o case relata é composta por vários processos e, pelo enunciado, percebe-se que é necessário foco inicial na receita, todavia são mapeáveis os seguintes processos:</a:t>
            </a:r>
          </a:p>
          <a:p>
            <a:r>
              <a:rPr lang="pt-BR" sz="1800" b="0" i="0" dirty="0"/>
              <a:t>Agendamento</a:t>
            </a:r>
          </a:p>
          <a:p>
            <a:r>
              <a:rPr lang="pt-BR" sz="1800" b="0" i="0" dirty="0"/>
              <a:t>Financeiro (cobranças e recebimentos)</a:t>
            </a:r>
          </a:p>
          <a:p>
            <a:r>
              <a:rPr lang="pt-BR" sz="1800" b="0" i="0" dirty="0"/>
              <a:t>Consulta</a:t>
            </a:r>
          </a:p>
          <a:p>
            <a:pPr marL="0" indent="0">
              <a:buNone/>
            </a:pPr>
            <a:endParaRPr lang="pt-BR" sz="1800" b="0" i="0" dirty="0"/>
          </a:p>
          <a:p>
            <a:pPr marL="0" indent="0">
              <a:buNone/>
            </a:pPr>
            <a:r>
              <a:rPr lang="pt-BR" sz="1800" b="0" i="0" dirty="0"/>
              <a:t>O processo de agendamento permite entender, vários aspectos, como absenteísmo, que não serão analisados, pois essa solução somente contemplará o aspecto </a:t>
            </a:r>
            <a:r>
              <a:rPr lang="pt-BR" sz="1800" i="0" dirty="0"/>
              <a:t>receitas</a:t>
            </a:r>
            <a:r>
              <a:rPr lang="pt-BR" sz="1800" b="0" i="0" dirty="0"/>
              <a:t>, ficando processos de outros segmentos para outros estudos, de acordo com a metodologia de </a:t>
            </a:r>
            <a:r>
              <a:rPr lang="pt-BR" sz="1800" b="0" i="0" dirty="0" err="1"/>
              <a:t>Kimball</a:t>
            </a:r>
            <a:r>
              <a:rPr lang="pt-BR" sz="1800" b="0" i="0" dirty="0"/>
              <a:t>.</a:t>
            </a:r>
          </a:p>
          <a:p>
            <a:pPr marL="0" indent="0">
              <a:buNone/>
            </a:pPr>
            <a:endParaRPr lang="pt-BR" sz="1800" b="0" i="0" dirty="0"/>
          </a:p>
          <a:p>
            <a:pPr marL="0" indent="0">
              <a:buNone/>
            </a:pPr>
            <a:r>
              <a:rPr lang="pt-BR" sz="1800" b="0" i="0" dirty="0"/>
              <a:t>As receitas estão concentradas no aspecto </a:t>
            </a:r>
            <a:r>
              <a:rPr lang="pt-BR" sz="1800" i="0" dirty="0"/>
              <a:t>consulta</a:t>
            </a:r>
            <a:r>
              <a:rPr lang="pt-BR" sz="1800" b="0" i="0" dirty="0"/>
              <a:t>, portanto esse será o processo alvo dessa solução, voltada a construção de Data </a:t>
            </a:r>
            <a:r>
              <a:rPr lang="pt-BR" sz="1800" b="0" i="0" dirty="0" err="1"/>
              <a:t>Marts</a:t>
            </a:r>
            <a:r>
              <a:rPr lang="pt-BR" sz="1800" b="0" i="0" dirty="0"/>
              <a:t> em barramento.</a:t>
            </a:r>
          </a:p>
          <a:p>
            <a:pPr marL="0" indent="0">
              <a:buNone/>
            </a:pPr>
            <a:endParaRPr lang="pt-BR" sz="1800" b="0" i="0" dirty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7159" y="620688"/>
            <a:ext cx="8229600" cy="1143000"/>
          </a:xfrm>
        </p:spPr>
        <p:txBody>
          <a:bodyPr/>
          <a:lstStyle/>
          <a:p>
            <a:pPr algn="l"/>
            <a:r>
              <a:rPr lang="pt-BR" sz="2000" i="0" dirty="0">
                <a:solidFill>
                  <a:schemeClr val="bg2"/>
                </a:solidFill>
              </a:rPr>
              <a:t>Entendo o Negócio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Processo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65D8A-310E-4045-8E7D-2598A286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" y="6105525"/>
            <a:ext cx="447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5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664" y="729263"/>
            <a:ext cx="8831832" cy="58321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b="0" i="0" dirty="0"/>
              <a:t>O processo principal é a </a:t>
            </a:r>
            <a:r>
              <a:rPr lang="pt-BR" sz="2000" i="0" dirty="0"/>
              <a:t>Consulta</a:t>
            </a:r>
            <a:r>
              <a:rPr lang="pt-BR" sz="2000" b="0" i="0" dirty="0"/>
              <a:t>, que acontece em algum lugar, numa hora, de acordo com o esquema estrela abaixo:</a:t>
            </a:r>
          </a:p>
          <a:p>
            <a:pPr marL="0" indent="0">
              <a:buNone/>
            </a:pPr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endParaRPr lang="pt-BR" sz="2000" b="0" i="0" dirty="0"/>
          </a:p>
          <a:p>
            <a:r>
              <a:rPr lang="pt-BR" sz="2000" b="0" i="0" dirty="0"/>
              <a:t>Considerando o modelo de negócios, os relacionamentos entre médicos e pacientes, que estão no processo intitulado </a:t>
            </a:r>
            <a:r>
              <a:rPr lang="pt-BR" sz="2000" i="0" dirty="0"/>
              <a:t>anamnese</a:t>
            </a:r>
            <a:r>
              <a:rPr lang="pt-BR" sz="2000" b="0" i="0" dirty="0"/>
              <a:t>; entre receituários, remédios, paciente e médicos, no processo </a:t>
            </a:r>
            <a:r>
              <a:rPr lang="pt-BR" sz="2000" i="0" dirty="0"/>
              <a:t>prescrição</a:t>
            </a:r>
            <a:r>
              <a:rPr lang="pt-BR" sz="2000" b="0" i="0" dirty="0"/>
              <a:t>; entre tratamentos e procedimentos, junto ao paciente com intervenção de enfermeiras ou de assistentes de enfermagem, no processo </a:t>
            </a:r>
            <a:r>
              <a:rPr lang="pt-BR" sz="2000" i="0" dirty="0"/>
              <a:t>procedimento</a:t>
            </a:r>
            <a:r>
              <a:rPr lang="pt-BR" sz="2000" b="0" i="0" dirty="0"/>
              <a:t> e os aspectos relacionados ao processo </a:t>
            </a:r>
            <a:r>
              <a:rPr lang="pt-BR" sz="2000" i="0" dirty="0"/>
              <a:t>exame, </a:t>
            </a:r>
            <a:r>
              <a:rPr lang="pt-BR" sz="2000" b="0" i="0" dirty="0"/>
              <a:t>destinado ao controle dos exames clínicos realizados na clínica.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405534"/>
            <a:ext cx="4478288" cy="208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4096" y="0"/>
            <a:ext cx="8229600" cy="1143000"/>
          </a:xfrm>
        </p:spPr>
        <p:txBody>
          <a:bodyPr/>
          <a:lstStyle/>
          <a:p>
            <a:r>
              <a:rPr lang="pt-BR" dirty="0"/>
              <a:t>Entendo o Negócio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Processo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F890A0-9D43-4542-B468-B6E8F769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" y="6105525"/>
            <a:ext cx="447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12927"/>
            <a:ext cx="8748464" cy="5832177"/>
          </a:xfrm>
        </p:spPr>
        <p:txBody>
          <a:bodyPr>
            <a:normAutofit/>
          </a:bodyPr>
          <a:lstStyle/>
          <a:p>
            <a:r>
              <a:rPr lang="pt-BR" sz="2000" b="0" i="0" dirty="0"/>
              <a:t>O processo de tomada de decisão é diretamente alinhado aos aspectos ligados aos processos desenvolvidos numa clínica médica, mas o assunto mais urgente é a </a:t>
            </a:r>
            <a:r>
              <a:rPr lang="pt-BR" sz="2000" i="0" dirty="0"/>
              <a:t>Consulta</a:t>
            </a:r>
            <a:r>
              <a:rPr lang="pt-BR" sz="2000" b="0" i="0" dirty="0"/>
              <a:t>, que será o aspecto central dessa solução.</a:t>
            </a:r>
          </a:p>
          <a:p>
            <a:r>
              <a:rPr lang="pt-BR" sz="2000" b="0" i="0" dirty="0"/>
              <a:t>Deverão então ser considerados aspectos que o modelo de negócios indica, pois toda consulta tem anamnese, podendo gerar ou não receituários, procedimentos e exames, itens que devem ser avaliados nos estudos de tomada de decisão.</a:t>
            </a:r>
          </a:p>
          <a:p>
            <a:r>
              <a:rPr lang="pt-BR" sz="2000" b="0" i="0" dirty="0"/>
              <a:t>A consulta emerge como o aspecto mais óbvio, pois dela advém a maior parte da receita da clínica, mas exames, procedimentos e prescrições não podem ser simplesmente descartados.</a:t>
            </a:r>
          </a:p>
          <a:p>
            <a:r>
              <a:rPr lang="pt-BR" sz="2000" b="0" i="0" dirty="0"/>
              <a:t>Não podem ser confundidos, portanto, uns com outros, pois se somarmos o valor da consulta com a aplicação de dois medicamentos, dobraremos, erroneamente, o valor da consulta, se fizermos os acessos por medicamentos, apenas para exemplificar a questão.</a:t>
            </a:r>
          </a:p>
        </p:txBody>
      </p:sp>
      <p:pic>
        <p:nvPicPr>
          <p:cNvPr id="2" name="Picture 2" descr="http://acritica.uol.com.br/vida/Mae-aplica-inalacao-Posto-Saude_ACRIMA20110118_0033_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85614"/>
            <a:ext cx="1673424" cy="12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Processo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2BA1DC-1CD3-41E0-82AB-7B8B7CEE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" y="6105525"/>
            <a:ext cx="447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3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12927"/>
            <a:ext cx="8640960" cy="527841"/>
          </a:xfrm>
        </p:spPr>
        <p:txBody>
          <a:bodyPr>
            <a:normAutofit/>
          </a:bodyPr>
          <a:lstStyle/>
          <a:p>
            <a:r>
              <a:rPr lang="pt-BR" sz="2000" b="0" i="0" dirty="0"/>
              <a:t>Uma sugestão de transacional, pode ser a seguinte: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Processo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A2AE99-8727-46F6-9910-FF7B13F1F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8752"/>
            <a:ext cx="7452320" cy="53133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EC5851-A6C0-48DC-8D05-0B73CDCA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" y="6105525"/>
            <a:ext cx="447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828536"/>
            <a:ext cx="8748464" cy="5832177"/>
          </a:xfrm>
        </p:spPr>
        <p:txBody>
          <a:bodyPr>
            <a:normAutofit/>
          </a:bodyPr>
          <a:lstStyle/>
          <a:p>
            <a:r>
              <a:rPr lang="pt-BR" sz="2000" b="0" i="0" dirty="0"/>
              <a:t>Para podermos entender as receitas de uma clínica, precisamos entender o que acontece nas consultas, que por sua vez irão nos permitir entender sua receita distribuída por várias escalas na organização.</a:t>
            </a:r>
          </a:p>
          <a:p>
            <a:r>
              <a:rPr lang="pt-BR" sz="2000" b="0" i="0" dirty="0"/>
              <a:t>Quer seja pela necessidade de informação, quer seja pelo volume de dados, cada consulta é o grão adequado na relação médico-paciente. Já cada medicamento/procedimento usado/realizado, depende diretamente do resultado de cada consulta, sendo um aspecto a ser avaliado em separado da consulta, sob pena de juntarmos granularidades diversas, o que implicaria em resultados desastrosos, como veremos adiante.</a:t>
            </a:r>
          </a:p>
          <a:p>
            <a:r>
              <a:rPr lang="pt-BR" sz="2000" b="0" i="0" dirty="0"/>
              <a:t>Ainda, devemos lembrar que remédios/prescrições são diferentes do procedimento, da anamnese e de outros aspectos da consulta, mas quantidade e valor são métricas, que não podem ser diretamente juntadas a anamnese, por terem granularidade distinta.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Granularidade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99" y="4977620"/>
            <a:ext cx="2562225" cy="16764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0B666C8-FF81-402C-AC5C-E2BB8F64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6033004"/>
            <a:ext cx="733425" cy="714375"/>
          </a:xfrm>
          <a:prstGeom prst="rect">
            <a:avLst/>
          </a:prstGeom>
        </p:spPr>
      </p:pic>
      <p:pic>
        <p:nvPicPr>
          <p:cNvPr id="2050" name="Picture 2" descr="Resultado de imagem para enfermeira fazendo curativo">
            <a:extLst>
              <a:ext uri="{FF2B5EF4-FFF2-40B4-BE49-F238E27FC236}">
                <a16:creationId xmlns:a16="http://schemas.microsoft.com/office/drawing/2014/main" id="{9A57523D-2C2D-48E9-B8D8-73092A7A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34" y="4929533"/>
            <a:ext cx="1826407" cy="18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5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828536"/>
            <a:ext cx="8748464" cy="5832177"/>
          </a:xfrm>
        </p:spPr>
        <p:txBody>
          <a:bodyPr>
            <a:normAutofit/>
          </a:bodyPr>
          <a:lstStyle/>
          <a:p>
            <a:r>
              <a:rPr lang="pt-BR" sz="2000" b="0" i="0" dirty="0"/>
              <a:t>Situação análoga acontece com os exames clínicos, que podem ser realizados pela própria clínica, mas em geral são realizados por terceiros. De qualquer forma, são fontes de receitas e como tal precisam ser avaliados.</a:t>
            </a:r>
          </a:p>
          <a:p>
            <a:r>
              <a:rPr lang="pt-BR" sz="2000" b="0" i="0" dirty="0"/>
              <a:t>Uma vez que temos quatro processos que compõe uma consulta, as granularidades de cada um dos fatos relativos a esses processos serão idênticas as existentes no transacional, a saber:</a:t>
            </a:r>
          </a:p>
          <a:p>
            <a:pPr lvl="1"/>
            <a:r>
              <a:rPr lang="pt-BR" sz="2000" b="0" i="0" dirty="0"/>
              <a:t>Cada anamnese (entrevista entre médico e paciente) realizada;</a:t>
            </a:r>
          </a:p>
          <a:p>
            <a:pPr lvl="1"/>
            <a:r>
              <a:rPr lang="pt-BR" sz="2000" b="0" i="0" dirty="0"/>
              <a:t>Cada procedimento realizado (atadura, injeção, </a:t>
            </a:r>
            <a:r>
              <a:rPr lang="pt-BR" sz="2000" b="0" i="0" dirty="0" err="1"/>
              <a:t>etc</a:t>
            </a:r>
            <a:r>
              <a:rPr lang="pt-BR" sz="2000" b="0" i="0" dirty="0"/>
              <a:t>);</a:t>
            </a:r>
          </a:p>
          <a:p>
            <a:pPr lvl="1"/>
            <a:r>
              <a:rPr lang="pt-BR" sz="2000" b="0" i="0" dirty="0"/>
              <a:t>Cada prescrição feita (remédio administrado localmente); e,</a:t>
            </a:r>
          </a:p>
          <a:p>
            <a:pPr lvl="1"/>
            <a:r>
              <a:rPr lang="pt-BR" sz="2000" b="0" i="0" dirty="0"/>
              <a:t>Cada exame realizado (chapa, exame clínico, coleta, </a:t>
            </a:r>
            <a:r>
              <a:rPr lang="pt-BR" sz="2000" b="0" i="0" dirty="0" err="1"/>
              <a:t>etc</a:t>
            </a:r>
            <a:r>
              <a:rPr lang="pt-BR" sz="2000" b="0" i="0" dirty="0"/>
              <a:t>).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4096" y="0"/>
            <a:ext cx="8229600" cy="1143000"/>
          </a:xfrm>
        </p:spPr>
        <p:txBody>
          <a:bodyPr/>
          <a:lstStyle/>
          <a:p>
            <a:r>
              <a:rPr lang="pt-BR" dirty="0"/>
              <a:t>E a granularidade?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93593"/>
            <a:ext cx="7313612" cy="6413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pt-BR" sz="2400" i="0" kern="0" dirty="0">
                <a:solidFill>
                  <a:schemeClr val="bg2"/>
                </a:solidFill>
              </a:rPr>
              <a:t>Clínica Médica </a:t>
            </a:r>
            <a:r>
              <a:rPr lang="pt-BR" sz="2400" i="0" kern="0" dirty="0" err="1">
                <a:solidFill>
                  <a:schemeClr val="bg2"/>
                </a:solidFill>
              </a:rPr>
              <a:t>Falconça</a:t>
            </a:r>
            <a:r>
              <a:rPr lang="pt-BR" sz="2400" i="0" kern="0" dirty="0">
                <a:solidFill>
                  <a:schemeClr val="bg2"/>
                </a:solidFill>
              </a:rPr>
              <a:t> - Granularidade</a:t>
            </a:r>
            <a:endParaRPr lang="en-US" sz="2400" i="0" kern="0" dirty="0">
              <a:solidFill>
                <a:schemeClr val="bg2"/>
              </a:solidFill>
            </a:endParaRPr>
          </a:p>
        </p:txBody>
      </p:sp>
      <p:pic>
        <p:nvPicPr>
          <p:cNvPr id="2050" name="Picture 2" descr="Resultado de imagem para laboratorio medico">
            <a:extLst>
              <a:ext uri="{FF2B5EF4-FFF2-40B4-BE49-F238E27FC236}">
                <a16:creationId xmlns:a16="http://schemas.microsoft.com/office/drawing/2014/main" id="{393F1AAF-F1F1-4149-BDF0-FDD753AF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56457"/>
            <a:ext cx="2087163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1EA968-F2C6-4D6E-B2D1-7B9D1053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6033004"/>
            <a:ext cx="733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558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"/>
      </a:majorFont>
      <a:minorFont>
        <a:latin typeface="Square721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7270</TotalTime>
  <Words>2017</Words>
  <Application>Microsoft Office PowerPoint</Application>
  <PresentationFormat>Papel Carta (216 x 279 mm)</PresentationFormat>
  <Paragraphs>166</Paragraphs>
  <Slides>33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Square721 BT</vt:lpstr>
      <vt:lpstr>Times New Roman</vt:lpstr>
      <vt:lpstr>Wingdings</vt:lpstr>
      <vt:lpstr>Personalizar design</vt:lpstr>
      <vt:lpstr>Default Design</vt:lpstr>
      <vt:lpstr>CorelDRAW.Graphic.10</vt:lpstr>
      <vt:lpstr>Apresentação do PowerPoint</vt:lpstr>
      <vt:lpstr>Agenda</vt:lpstr>
      <vt:lpstr>Clínica Médica Falconça - Resolução </vt:lpstr>
      <vt:lpstr>Entendo o Negócio</vt:lpstr>
      <vt:lpstr>Entendo o Negócio</vt:lpstr>
      <vt:lpstr>Apresentação do PowerPoint</vt:lpstr>
      <vt:lpstr>Apresentação do PowerPoint</vt:lpstr>
      <vt:lpstr>Apresentação do PowerPoint</vt:lpstr>
      <vt:lpstr>E a granularidade?</vt:lpstr>
      <vt:lpstr>Entendo as dimensões...</vt:lpstr>
      <vt:lpstr>Entendo as dimensões...</vt:lpstr>
      <vt:lpstr>Prévia das Dimensões</vt:lpstr>
      <vt:lpstr>Ach AnamAndo as medidas...</vt:lpstr>
      <vt:lpstr>Navegando nas hierarquias intra e multi dimensionais.</vt:lpstr>
      <vt:lpstr>Novas dimensões...</vt:lpstr>
      <vt:lpstr>Todavia ...</vt:lpstr>
      <vt:lpstr>Cabe Discussão ...</vt:lpstr>
      <vt:lpstr>Um terceiro fato</vt:lpstr>
      <vt:lpstr>A questão da chave nula</vt:lpstr>
      <vt:lpstr>Cabe Discussão ...</vt:lpstr>
      <vt:lpstr>Prévia das Dimensões</vt:lpstr>
      <vt:lpstr>Ach AnamAndo as medidas...</vt:lpstr>
      <vt:lpstr>Um terceiro fato</vt:lpstr>
      <vt:lpstr>Como os demais fatos seguem a mesma lógica, será apresentado diretamente a estrela resultante de cada um deles.</vt:lpstr>
      <vt:lpstr>Prévia das Dimensões</vt:lpstr>
      <vt:lpstr>Ach AnamAndo as medidas...</vt:lpstr>
      <vt:lpstr>Modelo integrando ambos fatos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Surian</dc:creator>
  <cp:lastModifiedBy>Jorge Luiz Surian</cp:lastModifiedBy>
  <cp:revision>497</cp:revision>
  <dcterms:created xsi:type="dcterms:W3CDTF">1999-05-02T13:25:21Z</dcterms:created>
  <dcterms:modified xsi:type="dcterms:W3CDTF">2018-11-25T12:17:27Z</dcterms:modified>
</cp:coreProperties>
</file>